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16"/>
  </p:notesMasterIdLst>
  <p:handoutMasterIdLst>
    <p:handoutMasterId r:id="rId17"/>
  </p:handoutMasterIdLst>
  <p:sldIdLst>
    <p:sldId id="603" r:id="rId6"/>
    <p:sldId id="2618" r:id="rId7"/>
    <p:sldId id="2147483483" r:id="rId8"/>
    <p:sldId id="2147483484" r:id="rId9"/>
    <p:sldId id="2500" r:id="rId10"/>
    <p:sldId id="2146847887" r:id="rId11"/>
    <p:sldId id="2516" r:id="rId12"/>
    <p:sldId id="2515" r:id="rId13"/>
    <p:sldId id="582" r:id="rId14"/>
    <p:sldId id="2419" r:id="rId1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66BA36"/>
    <a:srgbClr val="FFFF00"/>
    <a:srgbClr val="1D1D1A"/>
    <a:srgbClr val="595757"/>
    <a:srgbClr val="91A2BF"/>
    <a:srgbClr val="E4EBEA"/>
    <a:srgbClr val="C000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7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计算产业需求驱动，两条主线：一个是算力摸高的主赛道、一个是算力泛在化、小型化的枝开叶散的分赛道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人类社会演进的两个根本驱动力：能源、信息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科技是推动计算产业发展的最强动力</a:t>
            </a:r>
            <a:endParaRPr lang="en-US" altLang="zh-CN" dirty="0"/>
          </a:p>
          <a:p>
            <a:r>
              <a:rPr lang="zh-CN" altLang="en-US" dirty="0"/>
              <a:t>计算需求多样化，是不变的趋势：国防科研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商业计算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个人</a:t>
            </a:r>
            <a:r>
              <a:rPr lang="en-US" altLang="zh-CN" dirty="0">
                <a:sym typeface="Wingdings" panose="05000000000000000000" pitchFamily="2" charset="2"/>
              </a:rPr>
              <a:t>PC</a:t>
            </a:r>
            <a:r>
              <a:rPr lang="zh-CN" altLang="en-US" dirty="0">
                <a:sym typeface="Wingdings" panose="05000000000000000000" pitchFamily="2" charset="2"/>
              </a:rPr>
              <a:t>互联网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移动互联网 及 背后的 </a:t>
            </a:r>
            <a:r>
              <a:rPr lang="en-US" altLang="zh-CN" dirty="0">
                <a:sym typeface="Wingdings" panose="05000000000000000000" pitchFamily="2" charset="2"/>
              </a:rPr>
              <a:t>IDC+</a:t>
            </a:r>
            <a:r>
              <a:rPr lang="zh-CN" altLang="en-US" dirty="0">
                <a:sym typeface="Wingdings" panose="05000000000000000000" pitchFamily="2" charset="2"/>
              </a:rPr>
              <a:t>云计算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IBM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Intel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也许没有一种其他技术能像计算机技术一样，在过去几十年里有如此巨大的进步。据估计，自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年以来，美国总生产力增长的三分之一来自信息技术，它是国家繁荣的最大贡献者之一。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年以来，处理器的性能提高了约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400,000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1E48D-7DEE-42BB-9CCD-BCDC47BA74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4685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enzomi12/AIInfr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tiff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4949502" y="5188085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Author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6102" y="5357116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Title</a:t>
            </a:r>
            <a:endParaRPr lang="en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2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00ED23-6A3A-14DD-D064-269A178F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538214"/>
            <a:ext cx="7772400" cy="4525560"/>
          </a:xfrm>
          <a:prstGeom prst="rect">
            <a:avLst/>
          </a:prstGeom>
        </p:spPr>
      </p:pic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3DAED9A-485D-11A4-3441-78627023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82006" lvl="1" indent="-3429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计算产业发展历程</a:t>
            </a:r>
            <a:endParaRPr lang="en-US" altLang="zh-CN" sz="12800" dirty="0">
              <a:latin typeface="+mj-ea"/>
              <a:ea typeface="+mj-ea"/>
            </a:endParaRPr>
          </a:p>
          <a:p>
            <a:pPr marL="582006" lvl="1" indent="-342900">
              <a:buFont typeface="+mj-lt"/>
              <a:buAutoNum type="arabicPeriod"/>
            </a:pPr>
            <a:endParaRPr lang="en-US" altLang="zh-CN" sz="24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2400" dirty="0"/>
              <a:t>奠基时代 </a:t>
            </a:r>
            <a:r>
              <a:rPr lang="en-US" altLang="zh-CN" sz="2400" dirty="0"/>
              <a:t>1945~1970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2400" dirty="0"/>
              <a:t>通用架构 </a:t>
            </a:r>
            <a:r>
              <a:rPr lang="en-US" altLang="zh-CN" sz="2400" dirty="0"/>
              <a:t>1971~1995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2400" dirty="0"/>
              <a:t>云</a:t>
            </a:r>
            <a:r>
              <a:rPr lang="en-US" altLang="zh-CN" sz="2400" dirty="0"/>
              <a:t>&amp;</a:t>
            </a:r>
            <a:r>
              <a:rPr lang="zh-CN" altLang="en-US" sz="2400" dirty="0"/>
              <a:t>大数据 </a:t>
            </a:r>
            <a:r>
              <a:rPr lang="en-US" altLang="zh-CN" sz="2400" dirty="0"/>
              <a:t>1995~2020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2400" dirty="0"/>
              <a:t>未来计算 </a:t>
            </a:r>
            <a:r>
              <a:rPr lang="en-US" altLang="zh-CN" sz="2400" dirty="0"/>
              <a:t>2020~2030</a:t>
            </a:r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6B5F28E-1992-889C-0F97-FA7129E80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369" y="184935"/>
            <a:ext cx="7026902" cy="619788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395085-87A2-0EE8-78FB-40328ACE428E}"/>
              </a:ext>
            </a:extLst>
          </p:cNvPr>
          <p:cNvSpPr/>
          <p:nvPr/>
        </p:nvSpPr>
        <p:spPr>
          <a:xfrm>
            <a:off x="3369923" y="485454"/>
            <a:ext cx="6335800" cy="5856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8788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计算产业</a:t>
            </a:r>
            <a:endParaRPr lang="en-US" altLang="zh-CN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发展历程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五边形 15"/>
          <p:cNvSpPr>
            <a:spLocks/>
          </p:cNvSpPr>
          <p:nvPr/>
        </p:nvSpPr>
        <p:spPr>
          <a:xfrm>
            <a:off x="-629144" y="3149014"/>
            <a:ext cx="9462171" cy="873243"/>
          </a:xfrm>
          <a:prstGeom prst="homePlate">
            <a:avLst>
              <a:gd name="adj" fmla="val 30886"/>
            </a:avLst>
          </a:prstGeom>
          <a:gradFill>
            <a:gsLst>
              <a:gs pos="0">
                <a:srgbClr val="0070C0">
                  <a:alpha val="0"/>
                </a:srgbClr>
              </a:gs>
              <a:gs pos="99000">
                <a:srgbClr val="0070C0">
                  <a:alpha val="15000"/>
                </a:srgbClr>
              </a:gs>
            </a:gsLst>
            <a:lin ang="0" scaled="0"/>
          </a:gradFill>
          <a:ln>
            <a:gradFill>
              <a:gsLst>
                <a:gs pos="96000">
                  <a:srgbClr val="0070C0">
                    <a:alpha val="0"/>
                  </a:srgbClr>
                </a:gs>
                <a:gs pos="99000">
                  <a:srgbClr val="0070C0">
                    <a:alpha val="50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kumimoji="1" lang="zh-CN" altLang="en-US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五边形 96"/>
          <p:cNvSpPr>
            <a:spLocks/>
          </p:cNvSpPr>
          <p:nvPr/>
        </p:nvSpPr>
        <p:spPr>
          <a:xfrm>
            <a:off x="-312561" y="2153113"/>
            <a:ext cx="9145588" cy="873243"/>
          </a:xfrm>
          <a:prstGeom prst="homePlate">
            <a:avLst>
              <a:gd name="adj" fmla="val 31796"/>
            </a:avLst>
          </a:prstGeom>
          <a:gradFill>
            <a:gsLst>
              <a:gs pos="0">
                <a:srgbClr val="C00000">
                  <a:alpha val="0"/>
                </a:srgbClr>
              </a:gs>
              <a:gs pos="99000">
                <a:srgbClr val="C00000">
                  <a:alpha val="22000"/>
                </a:srgbClr>
              </a:gs>
            </a:gsLst>
            <a:lin ang="0" scaled="0"/>
          </a:gradFill>
          <a:ln>
            <a:gradFill>
              <a:gsLst>
                <a:gs pos="96000">
                  <a:srgbClr val="C00000">
                    <a:alpha val="0"/>
                  </a:srgbClr>
                </a:gs>
                <a:gs pos="99000">
                  <a:srgbClr val="C00000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kumimoji="1" lang="zh-CN" altLang="en-US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0FD5C44-5FA6-4D2D-81CA-DA17825842A3}"/>
              </a:ext>
            </a:extLst>
          </p:cNvPr>
          <p:cNvGrpSpPr/>
          <p:nvPr/>
        </p:nvGrpSpPr>
        <p:grpSpPr>
          <a:xfrm>
            <a:off x="203226" y="1216517"/>
            <a:ext cx="11418556" cy="5181939"/>
            <a:chOff x="141853" y="1011036"/>
            <a:chExt cx="11418556" cy="5181939"/>
          </a:xfrm>
        </p:grpSpPr>
        <p:cxnSp>
          <p:nvCxnSpPr>
            <p:cNvPr id="60" name="Straight Connector 55">
              <a:extLst>
                <a:ext uri="{FF2B5EF4-FFF2-40B4-BE49-F238E27FC236}">
                  <a16:creationId xmlns:a16="http://schemas.microsoft.com/office/drawing/2014/main" id="{A38A3257-79A2-4C48-9FE2-DA9E3E30109F}"/>
                </a:ext>
              </a:extLst>
            </p:cNvPr>
            <p:cNvCxnSpPr>
              <a:cxnSpLocks/>
            </p:cNvCxnSpPr>
            <p:nvPr/>
          </p:nvCxnSpPr>
          <p:spPr>
            <a:xfrm>
              <a:off x="878709" y="1470350"/>
              <a:ext cx="10639379" cy="0"/>
            </a:xfrm>
            <a:prstGeom prst="line">
              <a:avLst/>
            </a:prstGeom>
            <a:ln w="38100">
              <a:solidFill>
                <a:srgbClr val="0070C0">
                  <a:alpha val="70000"/>
                </a:srgb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CF7D913E-CE08-4725-ADD8-D8C9B8236684}"/>
                </a:ext>
              </a:extLst>
            </p:cNvPr>
            <p:cNvSpPr txBox="1"/>
            <p:nvPr/>
          </p:nvSpPr>
          <p:spPr>
            <a:xfrm>
              <a:off x="2084748" y="1590859"/>
              <a:ext cx="1131773" cy="3539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1945 - 1970</a:t>
              </a:r>
            </a:p>
            <a:p>
              <a:pPr algn="ctr" defTabSz="914400">
                <a:defRPr/>
              </a:pPr>
              <a:r>
                <a:rPr lang="zh-CN" altLang="en-US" sz="11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单体算力集中</a:t>
              </a:r>
              <a:endParaRPr kumimoji="1" lang="zh-CN" altLang="en-US" sz="1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Oval 19">
              <a:extLst>
                <a:ext uri="{FF2B5EF4-FFF2-40B4-BE49-F238E27FC236}">
                  <a16:creationId xmlns:a16="http://schemas.microsoft.com/office/drawing/2014/main" id="{C95BF82D-D19D-400C-96F1-AC2F683271E5}"/>
                </a:ext>
              </a:extLst>
            </p:cNvPr>
            <p:cNvSpPr>
              <a:spLocks/>
            </p:cNvSpPr>
            <p:nvPr/>
          </p:nvSpPr>
          <p:spPr>
            <a:xfrm>
              <a:off x="2582882" y="1403559"/>
              <a:ext cx="135504" cy="122714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2">
                <a:defRPr/>
              </a:pPr>
              <a:endParaRPr lang="en-US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0014B051-763F-42D5-AE68-57FAB2CD43FA}"/>
                </a:ext>
              </a:extLst>
            </p:cNvPr>
            <p:cNvSpPr/>
            <p:nvPr/>
          </p:nvSpPr>
          <p:spPr>
            <a:xfrm>
              <a:off x="2163151" y="1011036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kumimoji="1"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第一代</a:t>
              </a:r>
              <a:endPara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A5D070E-6007-45EB-9047-510E918231CD}"/>
                </a:ext>
              </a:extLst>
            </p:cNvPr>
            <p:cNvSpPr/>
            <p:nvPr/>
          </p:nvSpPr>
          <p:spPr>
            <a:xfrm>
              <a:off x="4022158" y="1590859"/>
              <a:ext cx="137689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1970 - 1995</a:t>
              </a:r>
            </a:p>
            <a:p>
              <a:pPr algn="ctr" defTabSz="914400">
                <a:defRPr/>
              </a:pP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</a:t>
              </a:r>
              <a:r>
                <a:rPr kumimoji="1" lang="en-US" altLang="zh-CN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微机分散计算</a:t>
              </a:r>
              <a:endParaRPr kumimoji="1"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BD8978B-9213-40A4-866B-5B94BCCDB62D}"/>
                </a:ext>
              </a:extLst>
            </p:cNvPr>
            <p:cNvSpPr/>
            <p:nvPr/>
          </p:nvSpPr>
          <p:spPr>
            <a:xfrm>
              <a:off x="4301303" y="1011036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kumimoji="1"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第二代</a:t>
              </a:r>
              <a:endPara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Oval 19">
              <a:extLst>
                <a:ext uri="{FF2B5EF4-FFF2-40B4-BE49-F238E27FC236}">
                  <a16:creationId xmlns:a16="http://schemas.microsoft.com/office/drawing/2014/main" id="{8ACFEA04-BD89-4654-87C0-13B84779FE56}"/>
                </a:ext>
              </a:extLst>
            </p:cNvPr>
            <p:cNvSpPr>
              <a:spLocks/>
            </p:cNvSpPr>
            <p:nvPr/>
          </p:nvSpPr>
          <p:spPr>
            <a:xfrm>
              <a:off x="4642852" y="1403559"/>
              <a:ext cx="135504" cy="122714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2">
                <a:defRPr/>
              </a:pPr>
              <a:endParaRPr lang="en-US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85D40A4-9CA1-4456-83E2-15F82797EE1E}"/>
                </a:ext>
              </a:extLst>
            </p:cNvPr>
            <p:cNvSpPr/>
            <p:nvPr/>
          </p:nvSpPr>
          <p:spPr>
            <a:xfrm>
              <a:off x="6204688" y="1590859"/>
              <a:ext cx="191925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1995 - 2020</a:t>
              </a:r>
            </a:p>
            <a:p>
              <a:pPr algn="ctr" defTabSz="914400">
                <a:defRPr/>
              </a:pP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大规模并行分布式云计算</a:t>
              </a:r>
              <a:endParaRPr kumimoji="1"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947DF362-1DB3-47E6-B26D-BC6658EC7862}"/>
                </a:ext>
              </a:extLst>
            </p:cNvPr>
            <p:cNvSpPr/>
            <p:nvPr/>
          </p:nvSpPr>
          <p:spPr>
            <a:xfrm>
              <a:off x="6716541" y="1011036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kumimoji="1"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第三代</a:t>
              </a:r>
              <a:endPara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Oval 19">
              <a:extLst>
                <a:ext uri="{FF2B5EF4-FFF2-40B4-BE49-F238E27FC236}">
                  <a16:creationId xmlns:a16="http://schemas.microsoft.com/office/drawing/2014/main" id="{5D1AA5A5-6FF3-4D84-B911-F7D9ED1B15E4}"/>
                </a:ext>
              </a:extLst>
            </p:cNvPr>
            <p:cNvSpPr>
              <a:spLocks/>
            </p:cNvSpPr>
            <p:nvPr/>
          </p:nvSpPr>
          <p:spPr>
            <a:xfrm>
              <a:off x="7096565" y="1403559"/>
              <a:ext cx="135504" cy="122714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2">
                <a:defRPr/>
              </a:pPr>
              <a:endParaRPr lang="en-US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BF1E887-26F1-4AB1-92FA-CC7EB91AA621}"/>
                </a:ext>
              </a:extLst>
            </p:cNvPr>
            <p:cNvSpPr/>
            <p:nvPr/>
          </p:nvSpPr>
          <p:spPr>
            <a:xfrm>
              <a:off x="9138949" y="1590859"/>
              <a:ext cx="242146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2021 - 2030</a:t>
              </a:r>
            </a:p>
            <a:p>
              <a:pPr algn="ctr" defTabSz="914400">
                <a:defRPr/>
              </a:pP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集约化</a:t>
              </a:r>
              <a:r>
                <a:rPr kumimoji="1" lang="en-US" altLang="zh-CN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泛在化，无处不在无所不算的融合计算基础设施</a:t>
              </a:r>
              <a:endParaRPr kumimoji="1"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3FC5FB6E-D236-4755-8E38-5F91D6A8F40B}"/>
                </a:ext>
              </a:extLst>
            </p:cNvPr>
            <p:cNvSpPr/>
            <p:nvPr/>
          </p:nvSpPr>
          <p:spPr>
            <a:xfrm>
              <a:off x="9849578" y="1011036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kumimoji="1"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下一代</a:t>
              </a:r>
              <a:endPara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19">
              <a:extLst>
                <a:ext uri="{FF2B5EF4-FFF2-40B4-BE49-F238E27FC236}">
                  <a16:creationId xmlns:a16="http://schemas.microsoft.com/office/drawing/2014/main" id="{3AE9F5A3-2AC8-4F03-A133-699C124D9D30}"/>
                </a:ext>
              </a:extLst>
            </p:cNvPr>
            <p:cNvSpPr>
              <a:spLocks/>
            </p:cNvSpPr>
            <p:nvPr/>
          </p:nvSpPr>
          <p:spPr>
            <a:xfrm>
              <a:off x="10283616" y="1403559"/>
              <a:ext cx="135504" cy="122714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2">
                <a:defRPr/>
              </a:pPr>
              <a:endParaRPr lang="en-US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A297105-8D26-4E29-8C34-9511D1C1FE1E}"/>
                </a:ext>
              </a:extLst>
            </p:cNvPr>
            <p:cNvGrpSpPr/>
            <p:nvPr/>
          </p:nvGrpSpPr>
          <p:grpSpPr>
            <a:xfrm>
              <a:off x="141853" y="2278905"/>
              <a:ext cx="11256319" cy="3914070"/>
              <a:chOff x="-82455" y="1872752"/>
              <a:chExt cx="11547380" cy="4356721"/>
            </a:xfrm>
          </p:grpSpPr>
          <p:sp>
            <p:nvSpPr>
              <p:cNvPr id="95" name="五边形 94"/>
              <p:cNvSpPr>
                <a:spLocks/>
              </p:cNvSpPr>
              <p:nvPr/>
            </p:nvSpPr>
            <p:spPr>
              <a:xfrm>
                <a:off x="-82455" y="4097846"/>
                <a:ext cx="8913464" cy="972000"/>
              </a:xfrm>
              <a:prstGeom prst="homePlate">
                <a:avLst>
                  <a:gd name="adj" fmla="val 29976"/>
                </a:avLst>
              </a:prstGeom>
              <a:gradFill>
                <a:gsLst>
                  <a:gs pos="0">
                    <a:srgbClr val="0070C0">
                      <a:alpha val="0"/>
                    </a:srgbClr>
                  </a:gs>
                  <a:gs pos="99000">
                    <a:srgbClr val="0070C0">
                      <a:alpha val="15000"/>
                    </a:srgbClr>
                  </a:gs>
                </a:gsLst>
                <a:lin ang="0" scaled="0"/>
              </a:gradFill>
              <a:ln>
                <a:gradFill>
                  <a:gsLst>
                    <a:gs pos="96000">
                      <a:srgbClr val="0070C0">
                        <a:alpha val="0"/>
                      </a:srgbClr>
                    </a:gs>
                    <a:gs pos="99000">
                      <a:srgbClr val="0070C0">
                        <a:alpha val="5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kumimoji="1" lang="zh-CN" altLang="en-US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五边形 95"/>
              <p:cNvSpPr>
                <a:spLocks/>
              </p:cNvSpPr>
              <p:nvPr/>
            </p:nvSpPr>
            <p:spPr>
              <a:xfrm>
                <a:off x="900115" y="5229696"/>
                <a:ext cx="7930894" cy="972000"/>
              </a:xfrm>
              <a:prstGeom prst="homePlate">
                <a:avLst>
                  <a:gd name="adj" fmla="val 29066"/>
                </a:avLst>
              </a:prstGeom>
              <a:gradFill>
                <a:gsLst>
                  <a:gs pos="0">
                    <a:srgbClr val="0070C0">
                      <a:alpha val="0"/>
                    </a:srgbClr>
                  </a:gs>
                  <a:gs pos="99000">
                    <a:srgbClr val="0070C0">
                      <a:alpha val="15000"/>
                    </a:srgbClr>
                  </a:gs>
                </a:gsLst>
                <a:lin ang="0" scaled="0"/>
              </a:gradFill>
              <a:ln>
                <a:gradFill>
                  <a:gsLst>
                    <a:gs pos="96000">
                      <a:srgbClr val="0070C0">
                        <a:alpha val="0"/>
                      </a:srgbClr>
                    </a:gs>
                    <a:gs pos="99000">
                      <a:srgbClr val="0070C0">
                        <a:alpha val="5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kumimoji="1" lang="zh-CN" altLang="en-US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9108004" y="1892151"/>
                <a:ext cx="2356921" cy="4311777"/>
              </a:xfrm>
              <a:prstGeom prst="roundRect">
                <a:avLst>
                  <a:gd name="adj" fmla="val 5482"/>
                </a:avLst>
              </a:prstGeom>
              <a:solidFill>
                <a:srgbClr val="0070C0">
                  <a:alpha val="5000"/>
                </a:srgbClr>
              </a:solidFill>
              <a:ln cap="rnd">
                <a:solidFill>
                  <a:srgbClr val="0070C0">
                    <a:alpha val="40000"/>
                  </a:srgb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kumimoji="1" lang="zh-CN" altLang="en-US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49" name="图片 148">
                <a:extLst>
                  <a:ext uri="{FF2B5EF4-FFF2-40B4-BE49-F238E27FC236}">
                    <a16:creationId xmlns:a16="http://schemas.microsoft.com/office/drawing/2014/main" id="{A62B2190-7C77-4238-87FB-6E26F3292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49137" y="4606903"/>
                <a:ext cx="1874655" cy="1192411"/>
              </a:xfrm>
              <a:prstGeom prst="roundRect">
                <a:avLst>
                  <a:gd name="adj" fmla="val 7948"/>
                </a:avLst>
              </a:prstGeom>
              <a:noFill/>
              <a:ln w="254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150" name="图片 149">
                <a:extLst>
                  <a:ext uri="{FF2B5EF4-FFF2-40B4-BE49-F238E27FC236}">
                    <a16:creationId xmlns:a16="http://schemas.microsoft.com/office/drawing/2014/main" id="{28DE7054-B09D-4893-95EB-3B0F967A4971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49137" y="2355502"/>
                <a:ext cx="1874655" cy="1188000"/>
              </a:xfrm>
              <a:prstGeom prst="roundRect">
                <a:avLst>
                  <a:gd name="adj" fmla="val 7948"/>
                </a:avLst>
              </a:prstGeom>
              <a:noFill/>
              <a:ln w="254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151" name="矩形 150"/>
              <p:cNvSpPr/>
              <p:nvPr/>
            </p:nvSpPr>
            <p:spPr>
              <a:xfrm>
                <a:off x="9226958" y="3721259"/>
                <a:ext cx="2119012" cy="7605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77">
                  <a:lnSpc>
                    <a:spcPct val="80000"/>
                  </a:lnSpc>
                  <a:defRPr/>
                </a:pPr>
                <a:r>
                  <a:rPr kumimoji="1" lang="zh-CN" altLang="en-US" sz="16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万物互连</a:t>
                </a:r>
                <a:endParaRPr kumimoji="1" lang="en-US" altLang="zh-CN" sz="1600" b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77">
                  <a:lnSpc>
                    <a:spcPct val="80000"/>
                  </a:lnSpc>
                  <a:defRPr/>
                </a:pPr>
                <a:r>
                  <a:rPr kumimoji="1" lang="en-US" altLang="zh-CN" sz="16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</a:p>
              <a:p>
                <a:pPr algn="ctr" defTabSz="914477">
                  <a:lnSpc>
                    <a:spcPct val="80000"/>
                  </a:lnSpc>
                  <a:defRPr/>
                </a:pPr>
                <a:r>
                  <a:rPr kumimoji="1" lang="zh-CN" altLang="en-US" sz="16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集约泛在融合计算</a:t>
                </a:r>
              </a:p>
            </p:txBody>
          </p:sp>
          <p:sp>
            <p:nvSpPr>
              <p:cNvPr id="152" name="GPT-2"/>
              <p:cNvSpPr txBox="1"/>
              <p:nvPr/>
            </p:nvSpPr>
            <p:spPr>
              <a:xfrm>
                <a:off x="1178196" y="2258246"/>
                <a:ext cx="552536" cy="239809"/>
              </a:xfrm>
              <a:prstGeom prst="rect">
                <a:avLst/>
              </a:prstGeom>
              <a:noFill/>
              <a:ln w="508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1693333">
                  <a:defRPr sz="4400" b="1">
                    <a:solidFill>
                      <a:srgbClr val="FCC800"/>
                    </a:solidFill>
                    <a:latin typeface="HarmonyOS Sans SC"/>
                    <a:ea typeface="HarmonyOS Sans SC"/>
                    <a:cs typeface="HarmonyOS Sans SC"/>
                    <a:sym typeface="HarmonyOS Sans SC"/>
                  </a:defRPr>
                </a:lvl1pPr>
              </a:lstStyle>
              <a:p>
                <a:pPr algn="r" hangingPunct="0">
                  <a:defRPr/>
                </a:pPr>
                <a:r>
                  <a:rPr lang="zh-CN" altLang="en-US" sz="14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巨型机</a:t>
                </a:r>
              </a:p>
            </p:txBody>
          </p:sp>
          <p:sp>
            <p:nvSpPr>
              <p:cNvPr id="155" name="GPT-2"/>
              <p:cNvSpPr txBox="1"/>
              <p:nvPr/>
            </p:nvSpPr>
            <p:spPr>
              <a:xfrm>
                <a:off x="1178196" y="3365183"/>
                <a:ext cx="552536" cy="239809"/>
              </a:xfrm>
              <a:prstGeom prst="rect">
                <a:avLst/>
              </a:prstGeom>
              <a:noFill/>
              <a:ln w="508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1693333">
                  <a:defRPr sz="4400" b="1">
                    <a:solidFill>
                      <a:srgbClr val="FCC800"/>
                    </a:solidFill>
                    <a:latin typeface="HarmonyOS Sans SC"/>
                    <a:ea typeface="HarmonyOS Sans SC"/>
                    <a:cs typeface="HarmonyOS Sans SC"/>
                    <a:sym typeface="HarmonyOS Sans SC"/>
                  </a:defRPr>
                </a:lvl1pPr>
              </a:lstStyle>
              <a:p>
                <a:pPr algn="r" hangingPunct="0">
                  <a:defRPr/>
                </a:pPr>
                <a:r>
                  <a:rPr lang="zh-CN" altLang="en-US" sz="14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大型机</a:t>
                </a:r>
              </a:p>
            </p:txBody>
          </p:sp>
          <p:sp>
            <p:nvSpPr>
              <p:cNvPr id="109" name="GPT-2"/>
              <p:cNvSpPr txBox="1"/>
              <p:nvPr/>
            </p:nvSpPr>
            <p:spPr>
              <a:xfrm>
                <a:off x="1178196" y="4466173"/>
                <a:ext cx="552536" cy="239809"/>
              </a:xfrm>
              <a:prstGeom prst="rect">
                <a:avLst/>
              </a:prstGeom>
              <a:noFill/>
              <a:ln w="508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1693333">
                  <a:defRPr sz="4400" b="1">
                    <a:solidFill>
                      <a:srgbClr val="FCC800"/>
                    </a:solidFill>
                    <a:latin typeface="HarmonyOS Sans SC"/>
                    <a:ea typeface="HarmonyOS Sans SC"/>
                    <a:cs typeface="HarmonyOS Sans SC"/>
                    <a:sym typeface="HarmonyOS Sans SC"/>
                  </a:defRPr>
                </a:lvl1pPr>
              </a:lstStyle>
              <a:p>
                <a:pPr algn="r" hangingPunct="0">
                  <a:defRPr/>
                </a:pPr>
                <a:r>
                  <a:rPr lang="zh-CN" altLang="en-US" sz="14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小型机</a:t>
                </a:r>
              </a:p>
            </p:txBody>
          </p:sp>
          <p:sp>
            <p:nvSpPr>
              <p:cNvPr id="119" name="GPT-2"/>
              <p:cNvSpPr txBox="1"/>
              <p:nvPr/>
            </p:nvSpPr>
            <p:spPr>
              <a:xfrm>
                <a:off x="1192710" y="5559270"/>
                <a:ext cx="552536" cy="317318"/>
              </a:xfrm>
              <a:prstGeom prst="rect">
                <a:avLst/>
              </a:prstGeom>
              <a:noFill/>
              <a:ln w="508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1693333">
                  <a:defRPr sz="4400" b="1">
                    <a:solidFill>
                      <a:srgbClr val="FCC800"/>
                    </a:solidFill>
                    <a:latin typeface="HarmonyOS Sans SC"/>
                    <a:ea typeface="HarmonyOS Sans SC"/>
                    <a:cs typeface="HarmonyOS Sans SC"/>
                    <a:sym typeface="HarmonyOS Sans SC"/>
                  </a:defRPr>
                </a:lvl1pPr>
              </a:lstStyle>
              <a:p>
                <a:pPr algn="r" hangingPunct="0">
                  <a:lnSpc>
                    <a:spcPct val="150000"/>
                  </a:lnSpc>
                  <a:defRPr/>
                </a:pPr>
                <a:r>
                  <a:rPr lang="zh-CN" altLang="en-US" sz="14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微型机</a:t>
                </a:r>
              </a:p>
            </p:txBody>
          </p:sp>
          <p:grpSp>
            <p:nvGrpSpPr>
              <p:cNvPr id="30" name="组 29"/>
              <p:cNvGrpSpPr/>
              <p:nvPr/>
            </p:nvGrpSpPr>
            <p:grpSpPr>
              <a:xfrm>
                <a:off x="2053177" y="1964151"/>
                <a:ext cx="965294" cy="828000"/>
                <a:chOff x="2302217" y="2081764"/>
                <a:chExt cx="965294" cy="828000"/>
              </a:xfrm>
            </p:grpSpPr>
            <p:pic>
              <p:nvPicPr>
                <p:cNvPr id="142" name="Picture 6" descr="https://www.sinaimg.cn/IT/cr/2011/0613/185699741.jpg">
                  <a:extLst>
                    <a:ext uri="{FF2B5EF4-FFF2-40B4-BE49-F238E27FC236}">
                      <a16:creationId xmlns:a16="http://schemas.microsoft.com/office/drawing/2014/main" id="{BCECEA38-20A1-48CD-91F1-C1C7D1BA2AA0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29030" y="2081764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43" name="矩形 142"/>
                <p:cNvSpPr/>
                <p:nvPr/>
              </p:nvSpPr>
              <p:spPr>
                <a:xfrm>
                  <a:off x="2302217" y="2735686"/>
                  <a:ext cx="965294" cy="13703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8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icrosoft YaHei" charset="-122"/>
                    </a:rPr>
                    <a:t>ENIAC</a:t>
                  </a:r>
                  <a:r>
                    <a:rPr lang="zh-CN" altLang="en-US" sz="8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icrosoft YaHei" charset="-122"/>
                    </a:rPr>
                    <a:t>，计算机诞生</a:t>
                  </a:r>
                </a:p>
              </p:txBody>
            </p:sp>
          </p:grpSp>
          <p:grpSp>
            <p:nvGrpSpPr>
              <p:cNvPr id="31" name="组 30"/>
              <p:cNvGrpSpPr/>
              <p:nvPr/>
            </p:nvGrpSpPr>
            <p:grpSpPr>
              <a:xfrm>
                <a:off x="4243221" y="1971553"/>
                <a:ext cx="836010" cy="813196"/>
                <a:chOff x="4492261" y="2089166"/>
                <a:chExt cx="836010" cy="813196"/>
              </a:xfrm>
            </p:grpSpPr>
            <p:pic>
              <p:nvPicPr>
                <p:cNvPr id="144" name="Picture 2" descr="https://pic1.zhimg.com/80/v2-181cdd917e7ebe3018a5325833518c00_1440w.jpg">
                  <a:extLst>
                    <a:ext uri="{FF2B5EF4-FFF2-40B4-BE49-F238E27FC236}">
                      <a16:creationId xmlns:a16="http://schemas.microsoft.com/office/drawing/2014/main" id="{A5CE1DB8-EBA4-4D0E-8AFE-59A47F16AD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2261" y="2089166"/>
                  <a:ext cx="836010" cy="813196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45" name="矩形 144"/>
                <p:cNvSpPr/>
                <p:nvPr/>
              </p:nvSpPr>
              <p:spPr>
                <a:xfrm>
                  <a:off x="4552855" y="2697507"/>
                  <a:ext cx="697248" cy="17129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icrosoft YaHei" charset="-122"/>
                    </a:rPr>
                    <a:t>Cray-1</a:t>
                  </a:r>
                  <a:r>
                    <a:rPr lang="zh-CN" altLang="en-US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icrosoft YaHei" charset="-122"/>
                    </a:rPr>
                    <a:t>诞生</a:t>
                  </a:r>
                </a:p>
              </p:txBody>
            </p:sp>
          </p:grpSp>
          <p:grpSp>
            <p:nvGrpSpPr>
              <p:cNvPr id="32" name="组 31"/>
              <p:cNvGrpSpPr/>
              <p:nvPr/>
            </p:nvGrpSpPr>
            <p:grpSpPr>
              <a:xfrm>
                <a:off x="6668407" y="1964151"/>
                <a:ext cx="1019958" cy="828969"/>
                <a:chOff x="6917447" y="2081764"/>
                <a:chExt cx="1019958" cy="828969"/>
              </a:xfrm>
            </p:grpSpPr>
            <p:pic>
              <p:nvPicPr>
                <p:cNvPr id="147" name="图片 146">
                  <a:extLst>
                    <a:ext uri="{FF2B5EF4-FFF2-40B4-BE49-F238E27FC236}">
                      <a16:creationId xmlns:a16="http://schemas.microsoft.com/office/drawing/2014/main" id="{A00788F7-603B-4F6C-8362-D41ECA86F75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17447" y="2081764"/>
                  <a:ext cx="1019958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48" name="矩形 147"/>
                <p:cNvSpPr/>
                <p:nvPr/>
              </p:nvSpPr>
              <p:spPr>
                <a:xfrm>
                  <a:off x="7013025" y="2551021"/>
                  <a:ext cx="828804" cy="35971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ctr" defTabSz="914400">
                    <a:defRPr/>
                  </a:pPr>
                  <a:r>
                    <a:rPr lang="zh-CN" altLang="en-US" sz="105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icrosoft YaHei" charset="-122"/>
                    </a:rPr>
                    <a:t>数据中心</a:t>
                  </a:r>
                  <a:r>
                    <a:rPr lang="en-US" altLang="zh-CN" sz="105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icrosoft YaHei" charset="-122"/>
                    </a:rPr>
                    <a:t>&amp;</a:t>
                  </a:r>
                </a:p>
                <a:p>
                  <a:pPr algn="ctr" defTabSz="914400">
                    <a:defRPr/>
                  </a:pPr>
                  <a:r>
                    <a:rPr lang="zh-CN" altLang="en-US" sz="105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Microsoft YaHei" charset="-122"/>
                    </a:rPr>
                    <a:t>集群技术诞生</a:t>
                  </a:r>
                </a:p>
              </p:txBody>
            </p:sp>
          </p:grpSp>
          <p:grpSp>
            <p:nvGrpSpPr>
              <p:cNvPr id="29" name="组 28"/>
              <p:cNvGrpSpPr/>
              <p:nvPr/>
            </p:nvGrpSpPr>
            <p:grpSpPr>
              <a:xfrm>
                <a:off x="2614104" y="3071087"/>
                <a:ext cx="936000" cy="828000"/>
                <a:chOff x="2863144" y="3188700"/>
                <a:chExt cx="936000" cy="828000"/>
              </a:xfrm>
            </p:grpSpPr>
            <p:pic>
              <p:nvPicPr>
                <p:cNvPr id="138" name="图片 137">
                  <a:extLst>
                    <a:ext uri="{FF2B5EF4-FFF2-40B4-BE49-F238E27FC236}">
                      <a16:creationId xmlns:a16="http://schemas.microsoft.com/office/drawing/2014/main" id="{7B34D450-08D3-4F06-8793-A3EFA08559F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63144" y="3188700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A6130EA5-9861-454E-849D-B1CA42CE1652}"/>
                    </a:ext>
                  </a:extLst>
                </p:cNvPr>
                <p:cNvSpPr/>
                <p:nvPr/>
              </p:nvSpPr>
              <p:spPr>
                <a:xfrm>
                  <a:off x="2976261" y="3827417"/>
                  <a:ext cx="692316" cy="17129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IBM S/360</a:t>
                  </a:r>
                  <a:endPara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8" name="组 27"/>
              <p:cNvGrpSpPr/>
              <p:nvPr/>
            </p:nvGrpSpPr>
            <p:grpSpPr>
              <a:xfrm>
                <a:off x="4974116" y="3071087"/>
                <a:ext cx="936000" cy="828000"/>
                <a:chOff x="5223156" y="3188700"/>
                <a:chExt cx="936000" cy="828000"/>
              </a:xfrm>
            </p:grpSpPr>
            <p:pic>
              <p:nvPicPr>
                <p:cNvPr id="17" name="图片 16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23156" y="3188700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FE975157-3969-4116-AE09-57B6E78CEF64}"/>
                    </a:ext>
                  </a:extLst>
                </p:cNvPr>
                <p:cNvSpPr/>
                <p:nvPr/>
              </p:nvSpPr>
              <p:spPr>
                <a:xfrm>
                  <a:off x="5353975" y="3824217"/>
                  <a:ext cx="657782" cy="17129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IBM Z</a:t>
                  </a:r>
                  <a:r>
                    <a:rPr lang="zh-CN" altLang="en-US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系列</a:t>
                  </a:r>
                </a:p>
              </p:txBody>
            </p:sp>
          </p:grpSp>
          <p:grpSp>
            <p:nvGrpSpPr>
              <p:cNvPr id="21" name="组 20"/>
              <p:cNvGrpSpPr/>
              <p:nvPr/>
            </p:nvGrpSpPr>
            <p:grpSpPr>
              <a:xfrm>
                <a:off x="5900433" y="4172078"/>
                <a:ext cx="936000" cy="828000"/>
                <a:chOff x="6096000" y="4289691"/>
                <a:chExt cx="936000" cy="828000"/>
              </a:xfrm>
            </p:grpSpPr>
            <p:pic>
              <p:nvPicPr>
                <p:cNvPr id="136" name="图片 135">
                  <a:extLst>
                    <a:ext uri="{FF2B5EF4-FFF2-40B4-BE49-F238E27FC236}">
                      <a16:creationId xmlns:a16="http://schemas.microsoft.com/office/drawing/2014/main" id="{8E6E6F1D-663E-49B9-8B76-5730AB85B63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96000" y="4289691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07BF3381-BCDC-40EA-9115-8EE5FE1F7247}"/>
                    </a:ext>
                  </a:extLst>
                </p:cNvPr>
                <p:cNvSpPr/>
                <p:nvPr/>
              </p:nvSpPr>
              <p:spPr>
                <a:xfrm>
                  <a:off x="6118921" y="4927660"/>
                  <a:ext cx="868273" cy="171291"/>
                </a:xfrm>
                <a:prstGeom prst="rect">
                  <a:avLst/>
                </a:prstGeom>
                <a:effectLst>
                  <a:outerShdw dist="12700" algn="tl" rotWithShape="0">
                    <a:prstClr val="black">
                      <a:alpha val="50000"/>
                    </a:prstClr>
                  </a:outerShdw>
                </a:effectLst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IBM AS/400e</a:t>
                  </a:r>
                  <a:endPara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15" name="图片 14"/>
              <p:cNvPicPr>
                <a:picLocks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74116" y="5303928"/>
                <a:ext cx="1018514" cy="828000"/>
              </a:xfrm>
              <a:prstGeom prst="roundRect">
                <a:avLst>
                  <a:gd name="adj" fmla="val 7948"/>
                </a:avLst>
              </a:prstGeom>
              <a:noFill/>
              <a:ln w="254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78" name="图片 7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13960" y="5303928"/>
                <a:ext cx="1128853" cy="828000"/>
              </a:xfrm>
              <a:prstGeom prst="roundRect">
                <a:avLst>
                  <a:gd name="adj" fmla="val 7948"/>
                </a:avLst>
              </a:prstGeom>
              <a:noFill/>
              <a:ln w="254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grpSp>
            <p:nvGrpSpPr>
              <p:cNvPr id="22" name="组 21"/>
              <p:cNvGrpSpPr/>
              <p:nvPr/>
            </p:nvGrpSpPr>
            <p:grpSpPr>
              <a:xfrm>
                <a:off x="3655722" y="4172078"/>
                <a:ext cx="936000" cy="828000"/>
                <a:chOff x="3904762" y="4289691"/>
                <a:chExt cx="936000" cy="828000"/>
              </a:xfrm>
            </p:grpSpPr>
            <p:pic>
              <p:nvPicPr>
                <p:cNvPr id="134" name="图片 133">
                  <a:extLst>
                    <a:ext uri="{FF2B5EF4-FFF2-40B4-BE49-F238E27FC236}">
                      <a16:creationId xmlns:a16="http://schemas.microsoft.com/office/drawing/2014/main" id="{5A2C9AAC-17F4-42F5-AC4C-1380445C724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04762" y="4289691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35" name="矩形 134">
                  <a:extLst>
                    <a:ext uri="{FF2B5EF4-FFF2-40B4-BE49-F238E27FC236}">
                      <a16:creationId xmlns:a16="http://schemas.microsoft.com/office/drawing/2014/main" id="{35608AF7-B6DD-4C19-86BD-A2C82C12B830}"/>
                    </a:ext>
                  </a:extLst>
                </p:cNvPr>
                <p:cNvSpPr/>
                <p:nvPr/>
              </p:nvSpPr>
              <p:spPr>
                <a:xfrm>
                  <a:off x="4001864" y="4925417"/>
                  <a:ext cx="723560" cy="17129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DEC PDP-8</a:t>
                  </a:r>
                  <a:endPara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9D6A5C0-5EFC-42E2-A53C-BD5BA4492DE3}"/>
                  </a:ext>
                </a:extLst>
              </p:cNvPr>
              <p:cNvSpPr/>
              <p:nvPr/>
            </p:nvSpPr>
            <p:spPr>
              <a:xfrm>
                <a:off x="7663889" y="2148330"/>
                <a:ext cx="926155" cy="5823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4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算力摸高</a:t>
                </a:r>
                <a:endParaRPr lang="en-US" altLang="zh-CN" sz="1400" b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 algn="ctr" defTabSz="914400">
                  <a:defRPr/>
                </a:pPr>
                <a:r>
                  <a:rPr lang="zh-CN" altLang="en-US" sz="14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主赛道</a:t>
                </a:r>
                <a:endParaRPr lang="zh-CN" altLang="en-US" sz="14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4713C4EC-3CB6-468F-96D5-9A469A1D250D}"/>
                  </a:ext>
                </a:extLst>
              </p:cNvPr>
              <p:cNvSpPr/>
              <p:nvPr/>
            </p:nvSpPr>
            <p:spPr>
              <a:xfrm>
                <a:off x="5268495" y="5831259"/>
                <a:ext cx="485114" cy="1712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 defTabSz="914400">
                  <a:defRPr/>
                </a:pPr>
                <a:r>
                  <a:rPr lang="en-US" altLang="zh-CN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IBM PC</a:t>
                </a:r>
                <a:endParaRPr lang="zh-CN" altLang="en-US" sz="1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FAA6D83C-FB28-443A-8B8D-5FB3E9088554}"/>
                  </a:ext>
                </a:extLst>
              </p:cNvPr>
              <p:cNvGrpSpPr/>
              <p:nvPr/>
            </p:nvGrpSpPr>
            <p:grpSpPr>
              <a:xfrm>
                <a:off x="376571" y="1872752"/>
                <a:ext cx="663325" cy="4356721"/>
                <a:chOff x="278256" y="1728320"/>
                <a:chExt cx="656757" cy="4425694"/>
              </a:xfrm>
            </p:grpSpPr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9F4E2967-4660-4723-B0A9-799585186854}"/>
                    </a:ext>
                  </a:extLst>
                </p:cNvPr>
                <p:cNvGrpSpPr/>
                <p:nvPr/>
              </p:nvGrpSpPr>
              <p:grpSpPr>
                <a:xfrm>
                  <a:off x="278256" y="1728320"/>
                  <a:ext cx="378002" cy="4425694"/>
                  <a:chOff x="1203553" y="1210296"/>
                  <a:chExt cx="583340" cy="5355088"/>
                </a:xfrm>
              </p:grpSpPr>
              <p:sp>
                <p:nvSpPr>
                  <p:cNvPr id="72" name="等腰三角形 71">
                    <a:extLst>
                      <a:ext uri="{FF2B5EF4-FFF2-40B4-BE49-F238E27FC236}">
                        <a16:creationId xmlns:a16="http://schemas.microsoft.com/office/drawing/2014/main" id="{E2095C41-EA98-4A57-8644-E4BC522DFF0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203553" y="1210296"/>
                    <a:ext cx="583340" cy="5355088"/>
                  </a:xfrm>
                  <a:prstGeom prst="triangl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 dirty="0">
                      <a:solidFill>
                        <a:schemeClr val="tx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3" name="矩形 72">
                    <a:extLst>
                      <a:ext uri="{FF2B5EF4-FFF2-40B4-BE49-F238E27FC236}">
                        <a16:creationId xmlns:a16="http://schemas.microsoft.com/office/drawing/2014/main" id="{4E660178-AB5F-4C1F-BFA9-D628E2FD0869}"/>
                      </a:ext>
                    </a:extLst>
                  </p:cNvPr>
                  <p:cNvSpPr/>
                  <p:nvPr/>
                </p:nvSpPr>
                <p:spPr>
                  <a:xfrm>
                    <a:off x="1274046" y="2485041"/>
                    <a:ext cx="435843" cy="147381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计算性能</a:t>
                    </a:r>
                  </a:p>
                </p:txBody>
              </p:sp>
            </p:grpSp>
            <p:grpSp>
              <p:nvGrpSpPr>
                <p:cNvPr id="66" name="组合 65">
                  <a:extLst>
                    <a:ext uri="{FF2B5EF4-FFF2-40B4-BE49-F238E27FC236}">
                      <a16:creationId xmlns:a16="http://schemas.microsoft.com/office/drawing/2014/main" id="{83F2E1A3-57A2-4854-A8F6-969075BD332C}"/>
                    </a:ext>
                  </a:extLst>
                </p:cNvPr>
                <p:cNvGrpSpPr/>
                <p:nvPr/>
              </p:nvGrpSpPr>
              <p:grpSpPr>
                <a:xfrm>
                  <a:off x="535542" y="1728320"/>
                  <a:ext cx="399471" cy="4425694"/>
                  <a:chOff x="1742377" y="1210296"/>
                  <a:chExt cx="583340" cy="5355088"/>
                </a:xfrm>
              </p:grpSpPr>
              <p:sp>
                <p:nvSpPr>
                  <p:cNvPr id="67" name="等腰三角形 66">
                    <a:extLst>
                      <a:ext uri="{FF2B5EF4-FFF2-40B4-BE49-F238E27FC236}">
                        <a16:creationId xmlns:a16="http://schemas.microsoft.com/office/drawing/2014/main" id="{43D87BFD-901D-4259-B120-842391907C23}"/>
                      </a:ext>
                    </a:extLst>
                  </p:cNvPr>
                  <p:cNvSpPr/>
                  <p:nvPr/>
                </p:nvSpPr>
                <p:spPr>
                  <a:xfrm>
                    <a:off x="1742377" y="1210296"/>
                    <a:ext cx="583340" cy="5355088"/>
                  </a:xfrm>
                  <a:prstGeom prst="triangle">
                    <a:avLst/>
                  </a:prstGeom>
                  <a:gradFill flip="none" rotWithShape="1">
                    <a:gsLst>
                      <a:gs pos="0">
                        <a:schemeClr val="accent5">
                          <a:lumMod val="60000"/>
                          <a:lumOff val="40000"/>
                          <a:shade val="30000"/>
                          <a:satMod val="115000"/>
                        </a:schemeClr>
                      </a:gs>
                      <a:gs pos="50000">
                        <a:schemeClr val="accent5">
                          <a:lumMod val="60000"/>
                          <a:lumOff val="40000"/>
                          <a:shade val="67500"/>
                          <a:satMod val="115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63BAED8C-7598-477B-9A1F-01D7C67C263E}"/>
                      </a:ext>
                    </a:extLst>
                  </p:cNvPr>
                  <p:cNvSpPr/>
                  <p:nvPr/>
                </p:nvSpPr>
                <p:spPr>
                  <a:xfrm>
                    <a:off x="1792429" y="4374980"/>
                    <a:ext cx="506763" cy="147381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部署规模</a:t>
                    </a:r>
                  </a:p>
                </p:txBody>
              </p:sp>
            </p:grpSp>
          </p:grpSp>
          <p:cxnSp>
            <p:nvCxnSpPr>
              <p:cNvPr id="74" name="直接箭头连接符 73">
                <a:extLst>
                  <a:ext uri="{FF2B5EF4-FFF2-40B4-BE49-F238E27FC236}">
                    <a16:creationId xmlns:a16="http://schemas.microsoft.com/office/drawing/2014/main" id="{5850A8DA-C02D-42A5-86B2-6861C1675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9455" y="2686864"/>
                <a:ext cx="741858" cy="493193"/>
              </a:xfrm>
              <a:prstGeom prst="straightConnector1">
                <a:avLst/>
              </a:prstGeom>
              <a:ln w="60325">
                <a:solidFill>
                  <a:srgbClr val="56C4D2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57B3A04-AF8D-4A9E-9F17-564FA8274F0C}"/>
                  </a:ext>
                </a:extLst>
              </p:cNvPr>
              <p:cNvSpPr/>
              <p:nvPr/>
            </p:nvSpPr>
            <p:spPr>
              <a:xfrm>
                <a:off x="1477838" y="2760720"/>
                <a:ext cx="926155" cy="342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技术下沉</a:t>
                </a:r>
                <a:endParaRPr lang="zh-CN" altLang="en-US" sz="1400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DCEF9274-F657-4B04-A4FE-934CE89F87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6026" y="3791092"/>
                <a:ext cx="741858" cy="493193"/>
              </a:xfrm>
              <a:prstGeom prst="straightConnector1">
                <a:avLst/>
              </a:prstGeom>
              <a:ln w="60325">
                <a:solidFill>
                  <a:srgbClr val="56C4D2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202F1135-3471-411E-99B8-2AE08AF6D720}"/>
                  </a:ext>
                </a:extLst>
              </p:cNvPr>
              <p:cNvSpPr/>
              <p:nvPr/>
            </p:nvSpPr>
            <p:spPr>
              <a:xfrm>
                <a:off x="4328363" y="3866530"/>
                <a:ext cx="741977" cy="342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小型化</a:t>
                </a:r>
                <a:endParaRPr lang="zh-CN" altLang="en-US" sz="1400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2" name="直接箭头连接符 91">
                <a:extLst>
                  <a:ext uri="{FF2B5EF4-FFF2-40B4-BE49-F238E27FC236}">
                    <a16:creationId xmlns:a16="http://schemas.microsoft.com/office/drawing/2014/main" id="{E7F8E044-ED96-4EC9-865D-0F0C0A19AC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4633" y="4900664"/>
                <a:ext cx="741858" cy="493193"/>
              </a:xfrm>
              <a:prstGeom prst="straightConnector1">
                <a:avLst/>
              </a:prstGeom>
              <a:ln w="60325">
                <a:solidFill>
                  <a:srgbClr val="56C4D2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713B15B1-8A4E-4347-8281-62EA391CBDD2}"/>
                  </a:ext>
                </a:extLst>
              </p:cNvPr>
              <p:cNvSpPr/>
              <p:nvPr/>
            </p:nvSpPr>
            <p:spPr>
              <a:xfrm>
                <a:off x="5323986" y="4966884"/>
                <a:ext cx="1373447" cy="342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分散</a:t>
                </a:r>
                <a:r>
                  <a:rPr kumimoji="1" lang="en-US" altLang="zh-CN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kumimoji="1" lang="zh-CN" altLang="en-US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泛在部署</a:t>
                </a:r>
                <a:endParaRPr lang="zh-CN" altLang="en-US" sz="1400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9" name="标题 8">
            <a:extLst>
              <a:ext uri="{FF2B5EF4-FFF2-40B4-BE49-F238E27FC236}">
                <a16:creationId xmlns:a16="http://schemas.microsoft.com/office/drawing/2014/main" id="{88E2FE03-CE8E-F834-C05A-2CD4AB51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计算产业：计算需求驱动</a:t>
            </a:r>
          </a:p>
        </p:txBody>
      </p:sp>
    </p:spTree>
    <p:extLst>
      <p:ext uri="{BB962C8B-B14F-4D97-AF65-F5344CB8AC3E}">
        <p14:creationId xmlns:p14="http://schemas.microsoft.com/office/powerpoint/2010/main" val="2563706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计算产业发展的四个时代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68CE08-C441-3DD1-B4D7-138D63D53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奠基时代</a:t>
            </a:r>
            <a:r>
              <a:rPr lang="en-US" altLang="zh-CN" dirty="0"/>
              <a:t>1945~1970 </a:t>
            </a:r>
            <a:r>
              <a:rPr lang="zh-CN" altLang="en-US" dirty="0"/>
              <a:t>：单体算力集中，器件以电子管</a:t>
            </a:r>
            <a:r>
              <a:rPr lang="en-US" altLang="zh-CN" dirty="0"/>
              <a:t>/</a:t>
            </a:r>
            <a:r>
              <a:rPr lang="zh-CN" altLang="en-US" dirty="0"/>
              <a:t>晶体管为主，体积</a:t>
            </a:r>
            <a:r>
              <a:rPr lang="en-US" altLang="zh-CN" dirty="0"/>
              <a:t>&amp;</a:t>
            </a:r>
            <a:r>
              <a:rPr lang="zh-CN" altLang="en-US" dirty="0"/>
              <a:t>耗电大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通用架构时代</a:t>
            </a:r>
            <a:r>
              <a:rPr lang="en-US" altLang="zh-CN" dirty="0"/>
              <a:t>1971~1995 </a:t>
            </a:r>
            <a:r>
              <a:rPr lang="zh-CN" altLang="en-US" dirty="0"/>
              <a:t>：大规模集成电路爆发，巨型机算力摸高，小</a:t>
            </a:r>
            <a:r>
              <a:rPr lang="en-US" altLang="zh-CN" dirty="0"/>
              <a:t>/</a:t>
            </a:r>
            <a:r>
              <a:rPr lang="zh-CN" altLang="en-US" dirty="0"/>
              <a:t>微机快速普及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互联网云计算时代</a:t>
            </a:r>
            <a:r>
              <a:rPr lang="en-US" altLang="zh-CN" dirty="0"/>
              <a:t>1995~2020</a:t>
            </a:r>
            <a:r>
              <a:rPr lang="zh-CN" altLang="en-US" dirty="0"/>
              <a:t>：“数据中心”出现，应用催生更多算力服务形态和需求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未来计算时代：</a:t>
            </a:r>
            <a:r>
              <a:rPr lang="en-US" altLang="zh-CN" dirty="0"/>
              <a:t>2020~2030</a:t>
            </a:r>
            <a:r>
              <a:rPr lang="zh-CN" altLang="en-US" dirty="0"/>
              <a:t>：计算面向集约</a:t>
            </a:r>
            <a:r>
              <a:rPr lang="en-US" altLang="zh-CN" dirty="0"/>
              <a:t>&amp;</a:t>
            </a:r>
            <a:r>
              <a:rPr lang="zh-CN" altLang="en-US" dirty="0"/>
              <a:t>泛在</a:t>
            </a:r>
            <a:r>
              <a:rPr lang="en-US" altLang="zh-CN" dirty="0"/>
              <a:t>&amp;</a:t>
            </a:r>
            <a:r>
              <a:rPr lang="zh-CN" altLang="en-US" dirty="0"/>
              <a:t>融合演进，引领</a:t>
            </a:r>
            <a:r>
              <a:rPr lang="en-US" altLang="zh-CN" dirty="0"/>
              <a:t>K</a:t>
            </a:r>
            <a:r>
              <a:rPr lang="zh-CN" altLang="en-US" dirty="0"/>
              <a:t>型算力需求爆发式发展</a:t>
            </a:r>
            <a:endParaRPr lang="en-US" altLang="zh-CN" dirty="0"/>
          </a:p>
        </p:txBody>
      </p:sp>
      <p:pic>
        <p:nvPicPr>
          <p:cNvPr id="1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04F2885-36E8-B539-D06A-3E91B56D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0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32293</TotalTime>
  <Words>419</Words>
  <Application>Microsoft Macintosh PowerPoint</Application>
  <PresentationFormat>自定义</PresentationFormat>
  <Paragraphs>74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Microsoft YaHei</vt:lpstr>
      <vt:lpstr>Microsoft YaHei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Content</vt:lpstr>
      <vt:lpstr>Content</vt:lpstr>
      <vt:lpstr>PowerPoint 演示文稿</vt:lpstr>
      <vt:lpstr>PowerPoint 演示文稿</vt:lpstr>
      <vt:lpstr>计算产业：计算需求驱动</vt:lpstr>
      <vt:lpstr>PowerPoint 演示文稿</vt:lpstr>
      <vt:lpstr>计算产业发展的四个时代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10462</cp:revision>
  <cp:lastPrinted>2023-09-08T09:14:01Z</cp:lastPrinted>
  <dcterms:created xsi:type="dcterms:W3CDTF">2020-08-28T08:44:19Z</dcterms:created>
  <dcterms:modified xsi:type="dcterms:W3CDTF">2025-06-10T09:23:32Z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